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Merriweather" panose="020B060402020202020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976">
          <p15:clr>
            <a:srgbClr val="9AA0A6"/>
          </p15:clr>
        </p15:guide>
        <p15:guide id="4" pos="3072">
          <p15:clr>
            <a:srgbClr val="9AA0A6"/>
          </p15:clr>
        </p15:guide>
        <p15:guide id="5" pos="3168">
          <p15:clr>
            <a:srgbClr val="9AA0A6"/>
          </p15:clr>
        </p15:guide>
        <p15:guide id="6" pos="3264">
          <p15:clr>
            <a:srgbClr val="9AA0A6"/>
          </p15:clr>
        </p15:guide>
        <p15:guide id="7" pos="3360">
          <p15:clr>
            <a:srgbClr val="9AA0A6"/>
          </p15:clr>
        </p15:guide>
        <p15:guide id="8" pos="3456">
          <p15:clr>
            <a:srgbClr val="9AA0A6"/>
          </p15:clr>
        </p15:guide>
        <p15:guide id="9" pos="3552">
          <p15:clr>
            <a:srgbClr val="9AA0A6"/>
          </p15:clr>
        </p15:guide>
        <p15:guide id="10" pos="3648">
          <p15:clr>
            <a:srgbClr val="9AA0A6"/>
          </p15:clr>
        </p15:guide>
        <p15:guide id="11" pos="3744">
          <p15:clr>
            <a:srgbClr val="9AA0A6"/>
          </p15:clr>
        </p15:guide>
        <p15:guide id="12" pos="3840">
          <p15:clr>
            <a:srgbClr val="9AA0A6"/>
          </p15:clr>
        </p15:guide>
        <p15:guide id="13" pos="3936">
          <p15:clr>
            <a:srgbClr val="9AA0A6"/>
          </p15:clr>
        </p15:guide>
        <p15:guide id="14" pos="4032">
          <p15:clr>
            <a:srgbClr val="9AA0A6"/>
          </p15:clr>
        </p15:guide>
        <p15:guide id="15" pos="4128">
          <p15:clr>
            <a:srgbClr val="9AA0A6"/>
          </p15:clr>
        </p15:guide>
        <p15:guide id="16" pos="4224">
          <p15:clr>
            <a:srgbClr val="9AA0A6"/>
          </p15:clr>
        </p15:guide>
        <p15:guide id="17" pos="4320">
          <p15:clr>
            <a:srgbClr val="9AA0A6"/>
          </p15:clr>
        </p15:guide>
        <p15:guide id="18" pos="4416">
          <p15:clr>
            <a:srgbClr val="9AA0A6"/>
          </p15:clr>
        </p15:guide>
        <p15:guide id="19" pos="4512">
          <p15:clr>
            <a:srgbClr val="9AA0A6"/>
          </p15:clr>
        </p15:guide>
        <p15:guide id="20" pos="4608">
          <p15:clr>
            <a:srgbClr val="9AA0A6"/>
          </p15:clr>
        </p15:guide>
        <p15:guide id="21" pos="4704">
          <p15:clr>
            <a:srgbClr val="9AA0A6"/>
          </p15:clr>
        </p15:guide>
        <p15:guide id="22" pos="4800">
          <p15:clr>
            <a:srgbClr val="9AA0A6"/>
          </p15:clr>
        </p15:guide>
        <p15:guide id="23" pos="4896">
          <p15:clr>
            <a:srgbClr val="9AA0A6"/>
          </p15:clr>
        </p15:guide>
        <p15:guide id="24" pos="4992">
          <p15:clr>
            <a:srgbClr val="9AA0A6"/>
          </p15:clr>
        </p15:guide>
        <p15:guide id="25" pos="5088">
          <p15:clr>
            <a:srgbClr val="9AA0A6"/>
          </p15:clr>
        </p15:guide>
        <p15:guide id="26" pos="5184">
          <p15:clr>
            <a:srgbClr val="9AA0A6"/>
          </p15:clr>
        </p15:guide>
        <p15:guide id="27" pos="5280">
          <p15:clr>
            <a:srgbClr val="9AA0A6"/>
          </p15:clr>
        </p15:guide>
        <p15:guide id="28" pos="5376">
          <p15:clr>
            <a:srgbClr val="9AA0A6"/>
          </p15:clr>
        </p15:guide>
        <p15:guide id="29" pos="5472">
          <p15:clr>
            <a:srgbClr val="9AA0A6"/>
          </p15:clr>
        </p15:guide>
        <p15:guide id="30" pos="5568">
          <p15:clr>
            <a:srgbClr val="9AA0A6"/>
          </p15:clr>
        </p15:guide>
        <p15:guide id="31" pos="5664">
          <p15:clr>
            <a:srgbClr val="9AA0A6"/>
          </p15:clr>
        </p15:guide>
        <p15:guide id="32" orient="horz" pos="1716">
          <p15:clr>
            <a:srgbClr val="9AA0A6"/>
          </p15:clr>
        </p15:guide>
        <p15:guide id="33" orient="horz" pos="1812">
          <p15:clr>
            <a:srgbClr val="9AA0A6"/>
          </p15:clr>
        </p15:guide>
        <p15:guide id="34" orient="horz" pos="1908">
          <p15:clr>
            <a:srgbClr val="9AA0A6"/>
          </p15:clr>
        </p15:guide>
        <p15:guide id="35" orient="horz" pos="2004">
          <p15:clr>
            <a:srgbClr val="9AA0A6"/>
          </p15:clr>
        </p15:guide>
        <p15:guide id="36" orient="horz" pos="2100">
          <p15:clr>
            <a:srgbClr val="9AA0A6"/>
          </p15:clr>
        </p15:guide>
        <p15:guide id="37" orient="horz" pos="2196">
          <p15:clr>
            <a:srgbClr val="9AA0A6"/>
          </p15:clr>
        </p15:guide>
        <p15:guide id="38" orient="horz" pos="2292">
          <p15:clr>
            <a:srgbClr val="9AA0A6"/>
          </p15:clr>
        </p15:guide>
        <p15:guide id="39" orient="horz" pos="2388">
          <p15:clr>
            <a:srgbClr val="9AA0A6"/>
          </p15:clr>
        </p15:guide>
        <p15:guide id="40" orient="horz" pos="2484">
          <p15:clr>
            <a:srgbClr val="9AA0A6"/>
          </p15:clr>
        </p15:guide>
        <p15:guide id="41" orient="horz" pos="2580">
          <p15:clr>
            <a:srgbClr val="9AA0A6"/>
          </p15:clr>
        </p15:guide>
        <p15:guide id="42" orient="horz" pos="2676">
          <p15:clr>
            <a:srgbClr val="9AA0A6"/>
          </p15:clr>
        </p15:guide>
        <p15:guide id="43" orient="horz" pos="2772">
          <p15:clr>
            <a:srgbClr val="9AA0A6"/>
          </p15:clr>
        </p15:guide>
        <p15:guide id="44" orient="horz" pos="2868">
          <p15:clr>
            <a:srgbClr val="9AA0A6"/>
          </p15:clr>
        </p15:guide>
        <p15:guide id="45" orient="horz" pos="2964">
          <p15:clr>
            <a:srgbClr val="9AA0A6"/>
          </p15:clr>
        </p15:guide>
        <p15:guide id="46" orient="horz" pos="3060">
          <p15:clr>
            <a:srgbClr val="9AA0A6"/>
          </p15:clr>
        </p15:guide>
        <p15:guide id="47" orient="horz" pos="31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C57E51-ABCB-4F2C-AD1B-5C7840A0F715}">
  <a:tblStyle styleId="{DAC57E51-ABCB-4F2C-AD1B-5C7840A0F7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8" autoAdjust="0"/>
  </p:normalViewPr>
  <p:slideViewPr>
    <p:cSldViewPr snapToGrid="0">
      <p:cViewPr>
        <p:scale>
          <a:sx n="90" d="100"/>
          <a:sy n="90" d="100"/>
        </p:scale>
        <p:origin x="53" y="-62"/>
      </p:cViewPr>
      <p:guideLst>
        <p:guide orient="horz" pos="1620"/>
        <p:guide orient="horz" pos="1716"/>
        <p:guide orient="horz" pos="1812"/>
        <p:guide orient="horz" pos="1908"/>
        <p:guide orient="horz" pos="2004"/>
        <p:guide orient="horz" pos="2100"/>
        <p:guide orient="horz" pos="2196"/>
        <p:guide orient="horz" pos="2292"/>
        <p:guide orient="horz" pos="2388"/>
        <p:guide orient="horz" pos="2484"/>
        <p:guide orient="horz" pos="2580"/>
        <p:guide orient="horz" pos="2676"/>
        <p:guide orient="horz" pos="2772"/>
        <p:guide orient="horz" pos="2868"/>
        <p:guide orient="horz" pos="2964"/>
        <p:guide orient="horz" pos="3060"/>
        <p:guide orient="horz" pos="3156"/>
        <p:guide pos="2880"/>
        <p:guide pos="2976"/>
        <p:guide pos="3072"/>
        <p:guide pos="3168"/>
        <p:guide pos="3264"/>
        <p:guide pos="3360"/>
        <p:guide pos="3456"/>
        <p:guide pos="3552"/>
        <p:guide pos="3648"/>
        <p:guide pos="3744"/>
        <p:guide pos="3840"/>
        <p:guide pos="3936"/>
        <p:guide pos="4032"/>
        <p:guide pos="4128"/>
        <p:guide pos="4224"/>
        <p:guide pos="4320"/>
        <p:guide pos="4416"/>
        <p:guide pos="4512"/>
        <p:guide pos="4608"/>
        <p:guide pos="4704"/>
        <p:guide pos="4800"/>
        <p:guide pos="4896"/>
        <p:guide pos="4992"/>
        <p:guide pos="5088"/>
        <p:guide pos="5184"/>
        <p:guide pos="5280"/>
        <p:guide pos="5376"/>
        <p:guide pos="5472"/>
        <p:guide pos="5568"/>
        <p:guide pos="5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160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75417729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6075417729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7541772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07541772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9332b3d4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09332b3d4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7541772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6075417729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sz="1100" b="1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7541772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607541772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Avenir"/>
              <a:buChar char="➔"/>
            </a:pPr>
            <a:endParaRPr sz="1200" b="1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0897ba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600897ba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75417729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6075417729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2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07400" y="631201"/>
            <a:ext cx="5039125" cy="50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2314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CN" sz="6000" b="1" i="0" u="none" strike="noStrike" cap="none">
                <a:solidFill>
                  <a:schemeClr val="lt1"/>
                </a:solidFill>
                <a:latin typeface="SimSun"/>
                <a:cs typeface="SimSun"/>
                <a:sym typeface="Arial"/>
              </a:rPr>
              <a:t>“</a:t>
            </a:r>
            <a:endParaRPr lang="zh-CN" sz="6000" b="1" i="0" u="none" strike="noStrike" cap="none">
              <a:solidFill>
                <a:schemeClr val="lt1"/>
              </a:solidFill>
              <a:latin typeface="SimSun"/>
              <a:ea typeface="SimSun"/>
              <a:cs typeface="SimSun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6445025" y="303625"/>
            <a:ext cx="2367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 1">
  <p:cSld name="TITLE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 1">
  <p:cSld name="TITLE_ONL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 b="1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 1">
  <p:cSld name="BLANK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224" y="3628449"/>
            <a:ext cx="1059750" cy="10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00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Font typeface="Avenir"/>
              <a:buNone/>
              <a:defRPr sz="3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None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21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Font typeface="Avenir"/>
              <a:buNone/>
              <a:defRPr sz="3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None/>
              <a:defRPr sz="14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 1">
  <p:cSld name="TITLE_AND_TWO_COLUMNS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468200" y="1014375"/>
            <a:ext cx="5218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://www.bostonpublic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ZMcbpIp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3228875" y="2753850"/>
            <a:ext cx="5776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CN" sz="3000" dirty="0">
                <a:latin typeface="SimSun"/>
                <a:cs typeface="SimSun"/>
                <a:sym typeface="Montserrat"/>
              </a:rPr>
              <a:t>学区战略计划 </a:t>
            </a:r>
            <a:endParaRPr lang="zh-CN" sz="3000" dirty="0">
              <a:latin typeface="SimSun"/>
              <a:ea typeface="SimSun"/>
              <a:cs typeface="SimSun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CN" sz="3000" dirty="0">
                <a:latin typeface="SimSun"/>
                <a:cs typeface="SimSun"/>
                <a:sym typeface="Montserrat"/>
              </a:rPr>
              <a:t>2019-2024 年</a:t>
            </a:r>
            <a:endParaRPr lang="zh-CN" sz="3000" dirty="0"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3398825" y="4254875"/>
            <a:ext cx="54648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CN" sz="1800" b="0" dirty="0">
                <a:latin typeface="SimSun"/>
                <a:cs typeface="SimSun"/>
                <a:sym typeface="Montserrat"/>
              </a:rPr>
              <a:t>SUPERINTENDENT, DR.BRENDA CASSELLIUS</a:t>
            </a:r>
            <a:endParaRPr lang="zh-CN" sz="1800" b="0" dirty="0">
              <a:latin typeface="SimSun"/>
              <a:ea typeface="SimSun"/>
              <a:cs typeface="SimSun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ctrTitle" idx="4294967295"/>
          </p:nvPr>
        </p:nvSpPr>
        <p:spPr>
          <a:xfrm>
            <a:off x="3516675" y="278745"/>
            <a:ext cx="5881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zh-CN" sz="3000">
                <a:solidFill>
                  <a:srgbClr val="FF6600"/>
                </a:solidFill>
                <a:latin typeface="SimSun"/>
                <a:cs typeface="SimSun"/>
                <a:sym typeface="Montserrat"/>
              </a:rPr>
              <a:t>小组讨论</a:t>
            </a:r>
            <a:endParaRPr lang="zh-CN" sz="3000" b="1" i="0" u="none" strike="noStrike" cap="none">
              <a:solidFill>
                <a:srgbClr val="FF6600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zh-CN" sz="3600" b="1" i="0" u="none" strike="noStrike" cap="none">
              <a:solidFill>
                <a:srgbClr val="000033"/>
              </a:solidFill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786275" y="1037100"/>
            <a:ext cx="74097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chemeClr val="lt1"/>
                </a:solidFill>
                <a:latin typeface="SimSun"/>
                <a:cs typeface="SimSun"/>
                <a:sym typeface="Open Sans"/>
              </a:rPr>
              <a:t>指引：</a:t>
            </a:r>
            <a:r>
              <a:rPr lang="zh-CN" dirty="0">
                <a:latin typeface="SimSun"/>
                <a:cs typeface="SimSun"/>
              </a:rPr>
              <a:t> </a:t>
            </a:r>
            <a:endParaRPr lang="zh-CN" sz="1800" dirty="0">
              <a:solidFill>
                <a:schemeClr val="lt1"/>
              </a:solidFill>
              <a:latin typeface="SimSun"/>
              <a:ea typeface="SimSun"/>
              <a:cs typeface="SimSun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dirty="0">
                <a:solidFill>
                  <a:schemeClr val="lt1"/>
                </a:solidFill>
                <a:latin typeface="SimSun"/>
                <a:cs typeface="SimSun"/>
                <a:sym typeface="Open Sans"/>
              </a:rPr>
              <a:t>加入您的讨论组。讨论以下问题。选择一位成员担任报告人，分享你们讨论每个问题过程中最精彩的部分。 </a:t>
            </a:r>
            <a:endParaRPr lang="zh-CN" sz="1800" dirty="0">
              <a:solidFill>
                <a:schemeClr val="lt1"/>
              </a:solidFill>
              <a:latin typeface="SimSun"/>
              <a:ea typeface="SimSun"/>
              <a:cs typeface="SimSun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sz="1800" b="1" dirty="0">
              <a:solidFill>
                <a:schemeClr val="lt1"/>
              </a:solidFill>
              <a:latin typeface="SimSun"/>
              <a:ea typeface="SimSun"/>
              <a:cs typeface="SimSun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 dirty="0">
                <a:solidFill>
                  <a:schemeClr val="lt1"/>
                </a:solidFill>
                <a:latin typeface="SimSun"/>
                <a:cs typeface="SimSun"/>
                <a:sym typeface="Open Sans"/>
              </a:rPr>
              <a:t>问题：</a:t>
            </a:r>
            <a:endParaRPr lang="zh-CN" sz="1800" dirty="0">
              <a:solidFill>
                <a:schemeClr val="lt1"/>
              </a:solidFill>
              <a:latin typeface="SimSun"/>
              <a:ea typeface="SimSun"/>
              <a:cs typeface="SimSun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zh-CN" sz="1800" dirty="0">
                <a:solidFill>
                  <a:schemeClr val="lt1"/>
                </a:solidFill>
                <a:latin typeface="SimSun"/>
                <a:cs typeface="SimSun"/>
                <a:sym typeface="Open Sans"/>
              </a:rPr>
              <a:t>这些战略目标是否正确？缺了什么？是否有任何应该移除的内容？ </a:t>
            </a:r>
            <a:endParaRPr lang="zh-CN" sz="1800" dirty="0">
              <a:solidFill>
                <a:schemeClr val="lt1"/>
              </a:solidFill>
              <a:latin typeface="SimSun"/>
              <a:ea typeface="SimSun"/>
              <a:cs typeface="SimSun"/>
              <a:sym typeface="Open Sa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zh-CN" sz="1800" dirty="0">
                <a:solidFill>
                  <a:schemeClr val="lt1"/>
                </a:solidFill>
                <a:latin typeface="SimSun"/>
                <a:cs typeface="SimSun"/>
                <a:sym typeface="Open Sans"/>
              </a:rPr>
              <a:t>根据这些领域，需要哪些类型的计划、机会和支持，才能够实现您对“高品质学校”的愿景？</a:t>
            </a:r>
            <a:endParaRPr lang="zh-CN" sz="1800" dirty="0">
              <a:solidFill>
                <a:schemeClr val="lt1"/>
              </a:solidFill>
              <a:latin typeface="SimSun"/>
              <a:ea typeface="SimSun"/>
              <a:cs typeface="SimSun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sz="1800" dirty="0">
              <a:solidFill>
                <a:schemeClr val="lt1"/>
              </a:solidFill>
              <a:latin typeface="SimSun"/>
              <a:ea typeface="SimSun"/>
              <a:cs typeface="SimSun"/>
              <a:sym typeface="Open Sans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10</a:t>
            </a:fld>
            <a:endParaRPr 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1996500" y="3627900"/>
            <a:ext cx="4861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ctrTitle"/>
          </p:nvPr>
        </p:nvSpPr>
        <p:spPr>
          <a:xfrm>
            <a:off x="3185400" y="3820650"/>
            <a:ext cx="5821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dirty="0">
                <a:solidFill>
                  <a:srgbClr val="FFFFFF"/>
                </a:solidFill>
                <a:uFill>
                  <a:noFill/>
                </a:uFill>
                <a:latin typeface="SimSun"/>
                <a:cs typeface="SimSun"/>
                <a:hlinkClick r:id="rId4"/>
              </a:rPr>
              <a:t>www.bostonpublicschools.org</a:t>
            </a:r>
            <a:endParaRPr lang="zh-CN" sz="18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dirty="0">
                <a:latin typeface="SimSun"/>
                <a:cs typeface="SimSun"/>
              </a:rPr>
              <a:t>communityengagement@bostonpublicschools.org</a:t>
            </a:r>
            <a:endParaRPr lang="zh-CN" sz="1800" dirty="0"/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3805200" y="225400"/>
            <a:ext cx="36672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6600"/>
                </a:solidFill>
                <a:latin typeface="SimSun"/>
                <a:cs typeface="SimSun"/>
                <a:sym typeface="Montserrat"/>
              </a:rPr>
              <a:t>欢乐</a:t>
            </a:r>
            <a:endParaRPr lang="zh-CN" sz="2400" b="1">
              <a:solidFill>
                <a:srgbClr val="FF6600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SimSun"/>
                <a:cs typeface="SimSun"/>
                <a:sym typeface="Montserrat"/>
              </a:rPr>
              <a:t>一致</a:t>
            </a:r>
            <a:endParaRPr lang="zh-CN" sz="2400" b="1">
              <a:solidFill>
                <a:srgbClr val="FFFFFF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6600"/>
                </a:solidFill>
                <a:latin typeface="SimSun"/>
                <a:cs typeface="SimSun"/>
                <a:sym typeface="Montserrat"/>
              </a:rPr>
              <a:t>包容</a:t>
            </a:r>
            <a:endParaRPr lang="zh-CN" sz="2400" b="1">
              <a:solidFill>
                <a:srgbClr val="FF6600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SimSun"/>
                <a:cs typeface="SimSun"/>
                <a:sym typeface="Montserrat"/>
              </a:rPr>
              <a:t>合作</a:t>
            </a:r>
            <a:endParaRPr lang="zh-CN" sz="2400" b="1">
              <a:solidFill>
                <a:srgbClr val="FFFFFF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6600"/>
                </a:solidFill>
                <a:latin typeface="SimSun"/>
                <a:cs typeface="SimSun"/>
                <a:sym typeface="Montserrat"/>
              </a:rPr>
              <a:t>公平</a:t>
            </a:r>
            <a:endParaRPr lang="zh-CN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CN" sz="3000">
                <a:latin typeface="SimSun"/>
                <a:cs typeface="SimSun"/>
                <a:sym typeface="Montserrat"/>
              </a:rPr>
              <a:t>议程 </a:t>
            </a:r>
            <a:endParaRPr lang="zh-CN" sz="3000"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13575" y="1327950"/>
            <a:ext cx="4478100" cy="2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zh-CN"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zh-CN" b="1" dirty="0">
                <a:solidFill>
                  <a:srgbClr val="E97135"/>
                </a:solidFill>
                <a:latin typeface="SimSun"/>
                <a:cs typeface="SimSun"/>
              </a:rPr>
              <a:t>欢迎致辞和介绍 </a:t>
            </a:r>
            <a:endParaRPr lang="zh-CN"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zh-CN" b="1" dirty="0">
                <a:solidFill>
                  <a:srgbClr val="E97135"/>
                </a:solidFill>
                <a:latin typeface="SimSun"/>
                <a:cs typeface="SimSun"/>
              </a:rPr>
              <a:t>来自 Dr. Cassellius 的视频讯息 </a:t>
            </a:r>
            <a:endParaRPr lang="zh-CN"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zh-CN" b="1" dirty="0">
                <a:solidFill>
                  <a:srgbClr val="E97135"/>
                </a:solidFill>
                <a:latin typeface="SimSun"/>
                <a:cs typeface="SimSun"/>
              </a:rPr>
              <a:t>概述学区战略计划、愿景和优先事项 </a:t>
            </a:r>
            <a:endParaRPr lang="zh-CN"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zh-CN" b="1" dirty="0">
                <a:solidFill>
                  <a:srgbClr val="E97135"/>
                </a:solidFill>
                <a:latin typeface="SimSun"/>
                <a:cs typeface="SimSun"/>
              </a:rPr>
              <a:t>小组讨论 </a:t>
            </a:r>
            <a:endParaRPr lang="zh-CN" b="1" dirty="0">
              <a:solidFill>
                <a:srgbClr val="E97135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AutoNum type="arabicPeriod"/>
            </a:pPr>
            <a:r>
              <a:rPr lang="zh-CN" b="1" dirty="0">
                <a:solidFill>
                  <a:srgbClr val="E97135"/>
                </a:solidFill>
                <a:latin typeface="SimSun"/>
                <a:cs typeface="SimSun"/>
              </a:rPr>
              <a:t>结束和下一步</a:t>
            </a:r>
            <a:endParaRPr lang="zh-CN" b="1" dirty="0">
              <a:solidFill>
                <a:srgbClr val="E97135"/>
              </a:solidFill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b="0">
                <a:latin typeface="Montserrat"/>
                <a:ea typeface="Montserrat"/>
                <a:cs typeface="Montserrat"/>
                <a:sym typeface="Montserrat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2</a:t>
            </a:fld>
            <a:endParaRPr lang="zh-CN" b="0"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zh-CN" b="0">
                <a:solidFill>
                  <a:srgbClr val="0066CC"/>
                </a:solidFill>
                <a:latin typeface="SimSun"/>
                <a:cs typeface="SimSun"/>
                <a:sym typeface="Montserrat"/>
              </a:rPr>
              <a:t>波士顿公立学校</a:t>
            </a:r>
            <a:endParaRPr lang="zh-CN" b="0">
              <a:solidFill>
                <a:srgbClr val="0066CC"/>
              </a:solidFill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760075" y="0"/>
            <a:ext cx="4251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2200" b="1" u="sng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目标： </a:t>
            </a:r>
            <a:endParaRPr lang="zh-CN" sz="2200" b="1" u="sng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zh-CN" sz="2200" b="1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分享 BPS 愿景和优先事项：</a:t>
            </a:r>
            <a:endParaRPr lang="zh-CN" sz="2200" b="1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nir"/>
              <a:buChar char="●"/>
            </a:pPr>
            <a:r>
              <a:rPr lang="zh-CN" sz="2200" b="1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收集</a:t>
            </a:r>
            <a:r>
              <a:rPr lang="zh-CN" sz="2200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信息和反馈意见，以培养共同的价值观、目标和优先事项；</a:t>
            </a:r>
            <a:endParaRPr lang="zh-CN" sz="2200" b="1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zh-CN" sz="2200" b="1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zh-CN" sz="2200" b="1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descr="BSAC students and Superintendent Cassellius showcase the core values of BPS: J.U.I.C.E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359" y="102963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23"/>
          <p:cNvGrpSpPr/>
          <p:nvPr/>
        </p:nvGrpSpPr>
        <p:grpSpPr>
          <a:xfrm>
            <a:off x="1352073" y="1315125"/>
            <a:ext cx="2260396" cy="669600"/>
            <a:chOff x="1352073" y="1315125"/>
            <a:chExt cx="2260396" cy="669600"/>
          </a:xfrm>
        </p:grpSpPr>
        <p:cxnSp>
          <p:nvCxnSpPr>
            <p:cNvPr id="158" name="Google Shape;158;p23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A1C3FA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9" name="Google Shape;159;p23"/>
            <p:cNvSpPr txBox="1"/>
            <p:nvPr/>
          </p:nvSpPr>
          <p:spPr>
            <a:xfrm>
              <a:off x="1352073" y="1315125"/>
              <a:ext cx="1824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 b="1" dirty="0">
                  <a:solidFill>
                    <a:srgbClr val="E97135"/>
                  </a:solidFill>
                  <a:latin typeface="SimSun"/>
                  <a:cs typeface="SimSun"/>
                  <a:sym typeface="Roboto"/>
                </a:rPr>
                <a:t>3.确认</a:t>
              </a:r>
              <a:endParaRPr lang="zh-CN" sz="2400" b="1" dirty="0">
                <a:solidFill>
                  <a:srgbClr val="E97135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800" dirty="0"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600" dirty="0"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800" b="1" dirty="0">
                <a:latin typeface="SimSun"/>
                <a:ea typeface="SimSun"/>
                <a:cs typeface="SimSun"/>
                <a:sym typeface="Roboto"/>
              </a:endParaRPr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5517319" y="1315125"/>
            <a:ext cx="2384906" cy="669600"/>
            <a:chOff x="5517319" y="1315125"/>
            <a:chExt cx="2384906" cy="669600"/>
          </a:xfrm>
        </p:grpSpPr>
        <p:cxnSp>
          <p:nvCxnSpPr>
            <p:cNvPr id="161" name="Google Shape;161;p23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944A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2" name="Google Shape;162;p23"/>
            <p:cNvSpPr txBox="1"/>
            <p:nvPr/>
          </p:nvSpPr>
          <p:spPr>
            <a:xfrm>
              <a:off x="5962125" y="1315125"/>
              <a:ext cx="194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 b="1" dirty="0">
                  <a:solidFill>
                    <a:srgbClr val="E97135"/>
                  </a:solidFill>
                  <a:latin typeface="SimSun"/>
                  <a:cs typeface="SimSun"/>
                  <a:sym typeface="Roboto"/>
                </a:rPr>
                <a:t>1.聚集</a:t>
              </a:r>
              <a:endParaRPr lang="zh-CN" sz="2400" b="1" dirty="0">
                <a:solidFill>
                  <a:srgbClr val="E97135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800" b="1" dirty="0">
                <a:latin typeface="SimSun"/>
                <a:ea typeface="SimSun"/>
                <a:cs typeface="SimSun"/>
                <a:sym typeface="Roboto"/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>
            <a:off x="3808225" y="3535140"/>
            <a:ext cx="2385000" cy="1143785"/>
            <a:chOff x="3808225" y="3535140"/>
            <a:chExt cx="2385000" cy="1143785"/>
          </a:xfrm>
        </p:grpSpPr>
        <p:cxnSp>
          <p:nvCxnSpPr>
            <p:cNvPr id="164" name="Google Shape;164;p23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307BF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5" name="Google Shape;165;p23"/>
            <p:cNvSpPr txBox="1"/>
            <p:nvPr/>
          </p:nvSpPr>
          <p:spPr>
            <a:xfrm>
              <a:off x="3808225" y="4009325"/>
              <a:ext cx="2385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 b="1">
                  <a:solidFill>
                    <a:srgbClr val="E97135"/>
                  </a:solidFill>
                  <a:latin typeface="SimSun"/>
                  <a:cs typeface="SimSun"/>
                  <a:sym typeface="Roboto"/>
                </a:rPr>
                <a:t>2.收集</a:t>
              </a:r>
              <a:endParaRPr lang="zh-CN" sz="2400" b="1">
                <a:solidFill>
                  <a:srgbClr val="E97135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800"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600"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sz="800" b="1">
                <a:latin typeface="SimSun"/>
                <a:ea typeface="SimSun"/>
                <a:cs typeface="SimSun"/>
                <a:sym typeface="Roboto"/>
              </a:endParaRPr>
            </a:p>
          </p:txBody>
        </p:sp>
      </p:grpSp>
      <p:sp>
        <p:nvSpPr>
          <p:cNvPr id="166" name="Google Shape;166;p23"/>
          <p:cNvSpPr txBox="1"/>
          <p:nvPr/>
        </p:nvSpPr>
        <p:spPr>
          <a:xfrm>
            <a:off x="3722450" y="2056450"/>
            <a:ext cx="1724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rgbClr val="E97135"/>
                </a:solidFill>
                <a:latin typeface="SimSun"/>
                <a:cs typeface="SimSun"/>
                <a:sym typeface="Roboto"/>
              </a:rPr>
              <a:t>社区</a:t>
            </a:r>
            <a:endParaRPr lang="zh-CN" sz="1800">
              <a:solidFill>
                <a:srgbClr val="E97135"/>
              </a:solidFill>
            </a:endParaRPr>
          </a:p>
        </p:txBody>
      </p:sp>
      <p:sp>
        <p:nvSpPr>
          <p:cNvPr id="167" name="Google Shape;167;p23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944A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A1C3FA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307BF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1474828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4"/>
          <p:cNvGrpSpPr/>
          <p:nvPr/>
        </p:nvGrpSpPr>
        <p:grpSpPr>
          <a:xfrm>
            <a:off x="259600" y="2141714"/>
            <a:ext cx="1393089" cy="2709739"/>
            <a:chOff x="519875" y="1948510"/>
            <a:chExt cx="1310403" cy="1897975"/>
          </a:xfrm>
        </p:grpSpPr>
        <p:sp>
          <p:nvSpPr>
            <p:cNvPr id="179" name="Google Shape;179;p24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CN" sz="800" b="1">
                  <a:solidFill>
                    <a:srgbClr val="0C58D3"/>
                  </a:solidFill>
                  <a:latin typeface="SimSun"/>
                  <a:cs typeface="SimSun"/>
                  <a:sym typeface="Roboto"/>
                </a:rPr>
                <a:t>9 月 20 日</a:t>
              </a:r>
              <a:endParaRPr lang="zh-CN" sz="800" b="1">
                <a:solidFill>
                  <a:srgbClr val="0C58D3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519878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000" b="1">
                  <a:solidFill>
                    <a:srgbClr val="0C58D3"/>
                  </a:solidFill>
                  <a:latin typeface="SimSun"/>
                  <a:cs typeface="SimSun"/>
                  <a:sym typeface="Roboto"/>
                </a:rPr>
                <a:t>社区参与之旅 </a:t>
              </a:r>
              <a:endParaRPr lang="zh-CN" sz="1000" b="1">
                <a:solidFill>
                  <a:srgbClr val="0C58D3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519875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800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参观学校</a:t>
              </a:r>
              <a:endParaRPr lang="zh-CN" sz="800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zh-CN" sz="800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社区会议</a:t>
              </a:r>
              <a:endParaRPr lang="zh-CN" sz="800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zh-CN" sz="800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SPC 会议</a:t>
              </a:r>
              <a:endParaRPr lang="zh-CN" sz="800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zh-CN">
                  <a:latin typeface="SimSun"/>
                  <a:cs typeface="SimSun"/>
                </a:rPr>
                <a:t> </a:t>
              </a:r>
              <a:endParaRPr lang="zh-CN" sz="800">
                <a:solidFill>
                  <a:srgbClr val="0C58D3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1672529" y="2141714"/>
            <a:ext cx="1393086" cy="2709739"/>
            <a:chOff x="1848940" y="1948510"/>
            <a:chExt cx="1310400" cy="1897975"/>
          </a:xfrm>
        </p:grpSpPr>
        <p:sp>
          <p:nvSpPr>
            <p:cNvPr id="184" name="Google Shape;184;p24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1848940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1000" b="1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社区参与之旅 </a:t>
              </a:r>
              <a:endParaRPr lang="zh-CN" sz="1000" b="1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1848940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800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参观学校</a:t>
              </a:r>
              <a:endParaRPr lang="zh-CN" sz="800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800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社区会议</a:t>
              </a:r>
              <a:endParaRPr lang="zh-CN" sz="800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800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SPC 会议</a:t>
              </a:r>
              <a:endParaRPr lang="zh-CN" sz="800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CN" sz="800" b="1">
                  <a:solidFill>
                    <a:srgbClr val="0C58D3"/>
                  </a:solidFill>
                  <a:latin typeface="SimSun"/>
                  <a:cs typeface="SimSun"/>
                  <a:sym typeface="Roboto"/>
                </a:rPr>
                <a:t>10 月 20 日</a:t>
              </a:r>
              <a:endParaRPr lang="zh-CN" sz="800" b="1">
                <a:solidFill>
                  <a:srgbClr val="0C58D3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7429505" y="2141714"/>
            <a:ext cx="1445715" cy="2709739"/>
            <a:chOff x="7264213" y="1948510"/>
            <a:chExt cx="1359905" cy="1897975"/>
          </a:xfrm>
        </p:grpSpPr>
        <p:sp>
          <p:nvSpPr>
            <p:cNvPr id="189" name="Google Shape;189;p24"/>
            <p:cNvSpPr/>
            <p:nvPr/>
          </p:nvSpPr>
          <p:spPr>
            <a:xfrm>
              <a:off x="7647018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7264213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000" b="1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战略计划终稿</a:t>
              </a:r>
              <a:endParaRPr lang="zh-CN" sz="1000" b="1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7264218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7725768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CN" sz="800" b="1">
                  <a:solidFill>
                    <a:srgbClr val="0066CC"/>
                  </a:solidFill>
                  <a:latin typeface="SimSun"/>
                  <a:cs typeface="SimSun"/>
                  <a:sym typeface="Roboto"/>
                </a:rPr>
                <a:t>2 月 20 日</a:t>
              </a:r>
              <a:endParaRPr lang="zh-CN" sz="800" b="1">
                <a:solidFill>
                  <a:srgbClr val="0066CC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</p:grpSp>
      <p:sp>
        <p:nvSpPr>
          <p:cNvPr id="193" name="Google Shape;193;p24"/>
          <p:cNvSpPr/>
          <p:nvPr/>
        </p:nvSpPr>
        <p:spPr>
          <a:xfrm>
            <a:off x="2900956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 w="952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6CC"/>
              </a:solidFill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781239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7233121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5966264" y="2143147"/>
            <a:ext cx="1445715" cy="2670071"/>
            <a:chOff x="5887800" y="1948510"/>
            <a:chExt cx="1359905" cy="1897975"/>
          </a:xfrm>
        </p:grpSpPr>
        <p:sp>
          <p:nvSpPr>
            <p:cNvPr id="197" name="Google Shape;197;p24"/>
            <p:cNvSpPr/>
            <p:nvPr/>
          </p:nvSpPr>
          <p:spPr>
            <a:xfrm>
              <a:off x="6270606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5887800" y="2489789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000" b="1">
                  <a:solidFill>
                    <a:srgbClr val="286EB7"/>
                  </a:solidFill>
                  <a:latin typeface="SimSun"/>
                  <a:cs typeface="SimSun"/>
                  <a:sym typeface="Roboto"/>
                </a:rPr>
                <a:t>修订战略计划</a:t>
              </a:r>
              <a:endParaRPr lang="zh-CN" sz="1000" b="1">
                <a:solidFill>
                  <a:srgbClr val="286EB7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5887806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6349356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CN" sz="800" b="1">
                  <a:solidFill>
                    <a:srgbClr val="0066CC"/>
                  </a:solidFill>
                  <a:latin typeface="SimSun"/>
                  <a:cs typeface="SimSun"/>
                  <a:sym typeface="Roboto"/>
                </a:rPr>
                <a:t>1 月 20 日</a:t>
              </a:r>
              <a:endParaRPr lang="zh-CN" sz="800" b="1">
                <a:solidFill>
                  <a:srgbClr val="0066CC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</p:grpSp>
      <p:grpSp>
        <p:nvGrpSpPr>
          <p:cNvPr id="201" name="Google Shape;201;p24"/>
          <p:cNvGrpSpPr/>
          <p:nvPr/>
        </p:nvGrpSpPr>
        <p:grpSpPr>
          <a:xfrm>
            <a:off x="3085489" y="2141714"/>
            <a:ext cx="1445711" cy="2709738"/>
            <a:chOff x="3178034" y="1948510"/>
            <a:chExt cx="1359902" cy="1897974"/>
          </a:xfrm>
        </p:grpSpPr>
        <p:sp>
          <p:nvSpPr>
            <p:cNvPr id="202" name="Google Shape;202;p24"/>
            <p:cNvSpPr/>
            <p:nvPr/>
          </p:nvSpPr>
          <p:spPr>
            <a:xfrm>
              <a:off x="356082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66CC"/>
                </a:solidFill>
              </a:endParaRPr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3178034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1000" b="1" dirty="0">
                  <a:solidFill>
                    <a:srgbClr val="0066CC"/>
                  </a:solidFill>
                  <a:latin typeface="SimSun"/>
                  <a:cs typeface="SimSun"/>
                  <a:sym typeface="Roboto"/>
                </a:rPr>
                <a:t>社区参与之旅 </a:t>
              </a:r>
              <a:endParaRPr lang="zh-CN" sz="1000" b="1" dirty="0">
                <a:solidFill>
                  <a:srgbClr val="0066CC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3178036" y="3109084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800">
                  <a:solidFill>
                    <a:srgbClr val="0066CC"/>
                  </a:solidFill>
                  <a:latin typeface="SimSun"/>
                  <a:cs typeface="SimSun"/>
                  <a:sym typeface="Roboto"/>
                </a:rPr>
                <a:t>参观学校</a:t>
              </a:r>
              <a:endParaRPr lang="zh-CN" sz="800">
                <a:solidFill>
                  <a:srgbClr val="0066CC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800">
                  <a:solidFill>
                    <a:srgbClr val="0066CC"/>
                  </a:solidFill>
                  <a:latin typeface="SimSun"/>
                  <a:cs typeface="SimSun"/>
                  <a:sym typeface="Roboto"/>
                </a:rPr>
                <a:t>社区会议</a:t>
              </a:r>
              <a:endParaRPr lang="zh-CN" sz="800">
                <a:solidFill>
                  <a:srgbClr val="0066CC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800">
                  <a:solidFill>
                    <a:srgbClr val="0066CC"/>
                  </a:solidFill>
                  <a:latin typeface="SimSun"/>
                  <a:cs typeface="SimSun"/>
                  <a:sym typeface="Roboto"/>
                </a:rPr>
                <a:t>SPC 会议</a:t>
              </a:r>
              <a:endParaRPr lang="zh-CN" sz="800">
                <a:solidFill>
                  <a:srgbClr val="0066CC"/>
                </a:solidFill>
                <a:latin typeface="SimSun"/>
                <a:ea typeface="SimSun"/>
                <a:cs typeface="SimSun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lang="zh-CN" sz="800">
                <a:solidFill>
                  <a:srgbClr val="0066CC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363957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zh-CN" sz="800" b="1">
                  <a:solidFill>
                    <a:srgbClr val="0066CC"/>
                  </a:solidFill>
                  <a:latin typeface="SimSun"/>
                  <a:cs typeface="SimSun"/>
                  <a:sym typeface="Roboto"/>
                </a:rPr>
                <a:t>11 月 20 日</a:t>
              </a:r>
              <a:endParaRPr lang="zh-CN" sz="800" b="1">
                <a:solidFill>
                  <a:srgbClr val="0066CC"/>
                </a:solidFill>
                <a:latin typeface="SimSun"/>
                <a:ea typeface="SimSun"/>
                <a:cs typeface="SimSun"/>
                <a:sym typeface="Roboto"/>
              </a:endParaRPr>
            </a:p>
          </p:txBody>
        </p:sp>
      </p:grpSp>
      <p:sp>
        <p:nvSpPr>
          <p:cNvPr id="206" name="Google Shape;206;p24"/>
          <p:cNvSpPr/>
          <p:nvPr/>
        </p:nvSpPr>
        <p:spPr>
          <a:xfrm>
            <a:off x="4932804" y="2141714"/>
            <a:ext cx="631800" cy="848400"/>
          </a:xfrm>
          <a:prstGeom prst="ellipse">
            <a:avLst/>
          </a:prstGeom>
          <a:noFill/>
          <a:ln w="381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5016786" y="2336761"/>
            <a:ext cx="4644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CN" sz="800" b="1">
                <a:solidFill>
                  <a:srgbClr val="0066CC"/>
                </a:solidFill>
                <a:latin typeface="SimSun"/>
                <a:cs typeface="SimSun"/>
                <a:sym typeface="Roboto"/>
              </a:rPr>
              <a:t>12 月 20 日</a:t>
            </a:r>
            <a:endParaRPr lang="zh-CN" sz="800" b="1">
              <a:solidFill>
                <a:srgbClr val="0066CC"/>
              </a:solidFill>
              <a:latin typeface="SimSun"/>
              <a:ea typeface="SimSun"/>
              <a:cs typeface="SimSun"/>
              <a:sym typeface="Robot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4340825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259600" y="615875"/>
            <a:ext cx="2826000" cy="606300"/>
          </a:xfrm>
          <a:prstGeom prst="homePlate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FF6600"/>
                </a:solidFill>
                <a:latin typeface="SimSun"/>
                <a:cs typeface="SimSun"/>
                <a:sym typeface="Montserrat"/>
              </a:rPr>
              <a:t>聚集</a:t>
            </a:r>
            <a:endParaRPr lang="zh-CN">
              <a:solidFill>
                <a:srgbClr val="FFFFFF"/>
              </a:solidFill>
              <a:latin typeface="SimSun"/>
              <a:ea typeface="SimSun"/>
              <a:cs typeface="SimSun"/>
              <a:sym typeface="Roboto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2900950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3600" b="1" dirty="0">
                <a:solidFill>
                  <a:srgbClr val="FF6600"/>
                </a:solidFill>
                <a:latin typeface="SimSun"/>
                <a:cs typeface="SimSun"/>
                <a:sym typeface="Montserrat"/>
              </a:rPr>
              <a:t>收集</a:t>
            </a:r>
            <a:endParaRPr lang="zh-CN" dirty="0">
              <a:solidFill>
                <a:srgbClr val="FFFFFF"/>
              </a:solidFill>
              <a:latin typeface="SimSun"/>
              <a:ea typeface="SimSun"/>
              <a:cs typeface="SimSun"/>
              <a:sym typeface="Roboto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802899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FF6600"/>
                </a:solidFill>
                <a:latin typeface="SimSun"/>
                <a:cs typeface="SimSun"/>
                <a:sym typeface="Montserrat"/>
              </a:rPr>
              <a:t>确认</a:t>
            </a:r>
            <a:endParaRPr lang="zh-CN">
              <a:solidFill>
                <a:srgbClr val="FFFFFF"/>
              </a:solidFill>
              <a:latin typeface="SimSun"/>
              <a:ea typeface="SimSun"/>
              <a:cs typeface="SimSun"/>
              <a:sym typeface="Roboto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4453163" y="3030600"/>
            <a:ext cx="15888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1">
                <a:solidFill>
                  <a:srgbClr val="0066CC"/>
                </a:solidFill>
                <a:latin typeface="SimSun"/>
                <a:cs typeface="SimSun"/>
                <a:sym typeface="Roboto"/>
              </a:rPr>
              <a:t>社区 </a:t>
            </a:r>
            <a:endParaRPr lang="zh-CN" sz="1000" b="1">
              <a:solidFill>
                <a:srgbClr val="0066CC"/>
              </a:solidFill>
              <a:latin typeface="SimSun"/>
              <a:ea typeface="SimSun"/>
              <a:cs typeface="SimSun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 b="1">
                <a:solidFill>
                  <a:srgbClr val="0066CC"/>
                </a:solidFill>
                <a:latin typeface="SimSun"/>
                <a:cs typeface="SimSun"/>
                <a:sym typeface="Roboto"/>
              </a:rPr>
              <a:t>参与之旅 </a:t>
            </a:r>
            <a:endParaRPr lang="zh-CN" sz="1000" b="1">
              <a:solidFill>
                <a:srgbClr val="0066CC"/>
              </a:solidFill>
              <a:latin typeface="SimSun"/>
              <a:ea typeface="SimSun"/>
              <a:cs typeface="SimSun"/>
              <a:sym typeface="Roboto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4551075" y="3790950"/>
            <a:ext cx="1445700" cy="2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0066CC"/>
                </a:solidFill>
                <a:latin typeface="SimSun"/>
                <a:cs typeface="SimSun"/>
                <a:sym typeface="Roboto"/>
              </a:rPr>
              <a:t>参观学校</a:t>
            </a:r>
            <a:endParaRPr lang="zh-CN" sz="800">
              <a:solidFill>
                <a:srgbClr val="0066CC"/>
              </a:solidFill>
              <a:latin typeface="SimSun"/>
              <a:ea typeface="SimSun"/>
              <a:cs typeface="SimSun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800">
                <a:solidFill>
                  <a:srgbClr val="0066CC"/>
                </a:solidFill>
                <a:latin typeface="SimSun"/>
                <a:cs typeface="SimSun"/>
                <a:sym typeface="Roboto"/>
              </a:rPr>
              <a:t>社区会议</a:t>
            </a:r>
            <a:endParaRPr lang="zh-CN" sz="800">
              <a:solidFill>
                <a:srgbClr val="0066CC"/>
              </a:solidFill>
              <a:latin typeface="SimSun"/>
              <a:ea typeface="SimSun"/>
              <a:cs typeface="SimSun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zh-CN" sz="800">
              <a:solidFill>
                <a:srgbClr val="0066CC"/>
              </a:solidFill>
              <a:latin typeface="SimSun"/>
              <a:ea typeface="SimSun"/>
              <a:cs typeface="SimSun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181201" y="794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zh-CN" sz="2400">
                <a:solidFill>
                  <a:srgbClr val="E97135"/>
                </a:solidFill>
                <a:latin typeface="SimSun"/>
                <a:cs typeface="SimSun"/>
                <a:sym typeface="Montserrat"/>
              </a:rPr>
              <a:t>学区愿景 </a:t>
            </a:r>
            <a:endParaRPr lang="zh-CN" sz="2400">
              <a:solidFill>
                <a:srgbClr val="E97135"/>
              </a:solidFill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4294967295"/>
          </p:nvPr>
        </p:nvSpPr>
        <p:spPr>
          <a:xfrm>
            <a:off x="3194400" y="126750"/>
            <a:ext cx="6098100" cy="4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zh-CN" sz="3000" b="1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提升学生的成就</a:t>
            </a:r>
            <a:endParaRPr lang="zh-CN" sz="3000" b="1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zh-CN" sz="3000" b="1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提升学校的质量</a:t>
            </a:r>
            <a:endParaRPr lang="zh-CN" sz="3000" b="1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zh-CN" sz="3000" b="1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强大的学区领导/高品质、以行动为导向的老师和人员</a:t>
            </a:r>
            <a:endParaRPr lang="zh-CN" sz="3000" b="1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zh-CN" sz="3000" b="1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有效的资源分配</a:t>
            </a:r>
            <a:endParaRPr lang="zh-CN" sz="3000" b="1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E97135"/>
              </a:buClr>
              <a:buSzPts val="3000"/>
              <a:buFont typeface="Avenir"/>
              <a:buChar char="★"/>
            </a:pPr>
            <a:r>
              <a:rPr lang="zh-CN" sz="3000" b="1" dirty="0">
                <a:solidFill>
                  <a:srgbClr val="FFFFFF"/>
                </a:solidFill>
                <a:latin typeface="SimSun"/>
                <a:cs typeface="SimSun"/>
                <a:sym typeface="Avenir"/>
              </a:rPr>
              <a:t>更大的社区投资 </a:t>
            </a:r>
            <a:endParaRPr lang="zh-CN" sz="3000" dirty="0">
              <a:solidFill>
                <a:schemeClr val="lt1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endParaRPr lang="zh-CN" dirty="0">
              <a:solidFill>
                <a:srgbClr val="FFFFFF"/>
              </a:solidFill>
              <a:latin typeface="SimSun"/>
              <a:ea typeface="SimSun"/>
              <a:cs typeface="SimSun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zh-CN" b="1" dirty="0">
              <a:solidFill>
                <a:srgbClr val="294667"/>
              </a:solidFill>
              <a:highlight>
                <a:srgbClr val="FFFFFF"/>
              </a:highlight>
              <a:latin typeface="SimSun"/>
              <a:ea typeface="SimSun"/>
              <a:cs typeface="SimSun"/>
              <a:sym typeface="Avenir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6</a:t>
            </a:fld>
            <a:endParaRPr lang="zh-CN"/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zh-CN" b="0">
                <a:solidFill>
                  <a:srgbClr val="0066CC"/>
                </a:solidFill>
                <a:latin typeface="SimSun"/>
                <a:cs typeface="SimSun"/>
                <a:sym typeface="Montserrat"/>
              </a:rPr>
              <a:t>波士顿公立学校</a:t>
            </a:r>
            <a:endParaRPr lang="zh-CN" b="0">
              <a:solidFill>
                <a:srgbClr val="0066CC"/>
              </a:solidFill>
              <a:latin typeface="SimSun"/>
              <a:ea typeface="SimSun"/>
              <a:cs typeface="SimSun"/>
              <a:sym typeface="Montserrat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8025"/>
            <a:ext cx="3033274" cy="1660699"/>
          </a:xfrm>
          <a:prstGeom prst="rect">
            <a:avLst/>
          </a:prstGeom>
          <a:noFill/>
          <a:ln w="9525" cap="flat" cmpd="sng">
            <a:solidFill>
              <a:srgbClr val="286E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415755" y="20494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zh-CN" sz="2700" dirty="0">
                <a:latin typeface="SimSun"/>
                <a:cs typeface="SimSun"/>
                <a:sym typeface="Montserrat"/>
              </a:rPr>
              <a:t>优先领域</a:t>
            </a:r>
            <a:endParaRPr lang="zh-CN" sz="2700" dirty="0"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7</a:t>
            </a:fld>
            <a:endParaRPr lang="zh-CN"/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 idx="2"/>
          </p:nvPr>
        </p:nvSpPr>
        <p:spPr>
          <a:xfrm>
            <a:off x="710425" y="36450"/>
            <a:ext cx="2076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zh-CN" b="0">
                <a:solidFill>
                  <a:srgbClr val="0066CC"/>
                </a:solidFill>
                <a:latin typeface="SimSun"/>
                <a:cs typeface="SimSun"/>
                <a:sym typeface="Montserrat"/>
              </a:rPr>
              <a:t>波士顿公立学校</a:t>
            </a:r>
            <a:endParaRPr lang="zh-CN" b="0">
              <a:solidFill>
                <a:srgbClr val="0066CC"/>
              </a:solidFill>
              <a:latin typeface="SimSun"/>
              <a:ea typeface="SimSun"/>
              <a:cs typeface="SimSun"/>
              <a:sym typeface="Montserrat"/>
            </a:endParaRPr>
          </a:p>
        </p:txBody>
      </p:sp>
      <p:grpSp>
        <p:nvGrpSpPr>
          <p:cNvPr id="230" name="Google Shape;230;p26"/>
          <p:cNvGrpSpPr/>
          <p:nvPr/>
        </p:nvGrpSpPr>
        <p:grpSpPr>
          <a:xfrm>
            <a:off x="3027420" y="2030073"/>
            <a:ext cx="2221200" cy="1650600"/>
            <a:chOff x="-6005" y="1683148"/>
            <a:chExt cx="2221200" cy="1650600"/>
          </a:xfrm>
        </p:grpSpPr>
        <p:sp>
          <p:nvSpPr>
            <p:cNvPr id="231" name="Google Shape;231;p26"/>
            <p:cNvSpPr/>
            <p:nvPr/>
          </p:nvSpPr>
          <p:spPr>
            <a:xfrm rot="-6373590">
              <a:off x="533443" y="1517956"/>
              <a:ext cx="1142304" cy="198098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 txBox="1"/>
            <p:nvPr/>
          </p:nvSpPr>
          <p:spPr>
            <a:xfrm rot="-749">
              <a:off x="792587" y="2142183"/>
              <a:ext cx="13773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 b="1" dirty="0">
                  <a:solidFill>
                    <a:srgbClr val="FFFFFF"/>
                  </a:solidFill>
                  <a:latin typeface="SimSun"/>
                  <a:cs typeface="SimSun"/>
                  <a:sym typeface="Open Sans"/>
                </a:rPr>
                <a:t>增加支持/提升责任感</a:t>
              </a:r>
              <a:r>
                <a:rPr lang="zh-CN" sz="1100" dirty="0">
                  <a:latin typeface="SimSun"/>
                  <a:cs typeface="SimSun"/>
                </a:rPr>
                <a:t> </a:t>
              </a:r>
              <a:endParaRPr lang="zh-CN" sz="11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33" name="Google Shape;233;p26"/>
          <p:cNvGrpSpPr/>
          <p:nvPr/>
        </p:nvGrpSpPr>
        <p:grpSpPr>
          <a:xfrm>
            <a:off x="6466164" y="2031720"/>
            <a:ext cx="2220600" cy="1647300"/>
            <a:chOff x="429764" y="1838845"/>
            <a:chExt cx="2220600" cy="1647300"/>
          </a:xfrm>
        </p:grpSpPr>
        <p:sp>
          <p:nvSpPr>
            <p:cNvPr id="234" name="Google Shape;234;p26"/>
            <p:cNvSpPr/>
            <p:nvPr/>
          </p:nvSpPr>
          <p:spPr>
            <a:xfrm rot="6368135">
              <a:off x="969019" y="1671928"/>
              <a:ext cx="1142091" cy="198113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 txBox="1"/>
            <p:nvPr/>
          </p:nvSpPr>
          <p:spPr>
            <a:xfrm>
              <a:off x="498212" y="2251150"/>
              <a:ext cx="1256400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 b="1" dirty="0">
                  <a:solidFill>
                    <a:srgbClr val="FFFFFF"/>
                  </a:solidFill>
                  <a:latin typeface="SimSun"/>
                  <a:cs typeface="SimSun"/>
                  <a:sym typeface="Open Sans"/>
                </a:rPr>
                <a:t>多样、高品质的工作人员</a:t>
              </a:r>
              <a:r>
                <a:rPr lang="zh-CN" dirty="0">
                  <a:latin typeface="SimSun"/>
                  <a:cs typeface="SimSun"/>
                </a:rPr>
                <a:t> </a:t>
              </a:r>
              <a:endParaRPr lang="zh-CN" sz="11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36" name="Google Shape;236;p26"/>
          <p:cNvGrpSpPr/>
          <p:nvPr/>
        </p:nvGrpSpPr>
        <p:grpSpPr>
          <a:xfrm>
            <a:off x="5019525" y="1342625"/>
            <a:ext cx="1676400" cy="1752600"/>
            <a:chOff x="1133250" y="1339175"/>
            <a:chExt cx="1676400" cy="1752600"/>
          </a:xfrm>
        </p:grpSpPr>
        <p:sp>
          <p:nvSpPr>
            <p:cNvPr id="237" name="Google Shape;237;p26"/>
            <p:cNvSpPr/>
            <p:nvPr/>
          </p:nvSpPr>
          <p:spPr>
            <a:xfrm>
              <a:off x="1133250" y="1339175"/>
              <a:ext cx="1676400" cy="17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228229" y="1900950"/>
              <a:ext cx="14652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CN" sz="1800" b="1">
                  <a:solidFill>
                    <a:srgbClr val="FFFFFF"/>
                  </a:solidFill>
                  <a:latin typeface="SimSun"/>
                  <a:cs typeface="SimSun"/>
                  <a:sym typeface="Open Sans"/>
                </a:rPr>
                <a:t>公平可及</a:t>
              </a:r>
              <a:endParaRPr lang="zh-CN" sz="1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5169075" y="3181301"/>
            <a:ext cx="1377300" cy="1928896"/>
            <a:chOff x="1338804" y="1932704"/>
            <a:chExt cx="1377300" cy="1981200"/>
          </a:xfrm>
        </p:grpSpPr>
        <p:sp>
          <p:nvSpPr>
            <p:cNvPr id="240" name="Google Shape;240;p26"/>
            <p:cNvSpPr/>
            <p:nvPr/>
          </p:nvSpPr>
          <p:spPr>
            <a:xfrm rot="-10799097">
              <a:off x="1456256" y="1932854"/>
              <a:ext cx="1142400" cy="1980900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1338804" y="1932708"/>
              <a:ext cx="1377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 b="1">
                  <a:solidFill>
                    <a:srgbClr val="FFFFFF"/>
                  </a:solidFill>
                  <a:latin typeface="SimSun"/>
                  <a:cs typeface="SimSun"/>
                  <a:sym typeface="Open Sans"/>
                </a:rPr>
                <a:t>增强自主权</a:t>
              </a:r>
              <a:r>
                <a:rPr lang="zh-CN">
                  <a:latin typeface="SimSun"/>
                  <a:cs typeface="SimSun"/>
                </a:rPr>
                <a:t> </a:t>
              </a:r>
              <a:endParaRPr lang="zh-CN" sz="1100" b="1">
                <a:solidFill>
                  <a:srgbClr val="0066CC"/>
                </a:solidFill>
              </a:endParaRPr>
            </a:p>
          </p:txBody>
        </p:sp>
      </p:grpSp>
      <p:grpSp>
        <p:nvGrpSpPr>
          <p:cNvPr id="242" name="Google Shape;242;p26"/>
          <p:cNvGrpSpPr/>
          <p:nvPr/>
        </p:nvGrpSpPr>
        <p:grpSpPr>
          <a:xfrm>
            <a:off x="5658578" y="-298282"/>
            <a:ext cx="2322475" cy="2265000"/>
            <a:chOff x="646553" y="668818"/>
            <a:chExt cx="2322475" cy="2265000"/>
          </a:xfrm>
        </p:grpSpPr>
        <p:sp>
          <p:nvSpPr>
            <p:cNvPr id="243" name="Google Shape;243;p26"/>
            <p:cNvSpPr/>
            <p:nvPr/>
          </p:nvSpPr>
          <p:spPr>
            <a:xfrm rot="2274320">
              <a:off x="1339095" y="810892"/>
              <a:ext cx="1142167" cy="1980853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 txBox="1"/>
            <p:nvPr/>
          </p:nvSpPr>
          <p:spPr>
            <a:xfrm rot="1153">
              <a:off x="646553" y="1926242"/>
              <a:ext cx="17892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 b="1" dirty="0">
                  <a:solidFill>
                    <a:srgbClr val="FFFFFF"/>
                  </a:solidFill>
                  <a:latin typeface="SimSun"/>
                  <a:cs typeface="SimSun"/>
                  <a:sym typeface="Open Sans"/>
                </a:rPr>
                <a:t>严谨的</a:t>
              </a:r>
              <a:endParaRPr lang="zh-CN" sz="1100" b="1" dirty="0">
                <a:solidFill>
                  <a:srgbClr val="FFFFFF"/>
                </a:solidFill>
                <a:latin typeface="SimSun"/>
                <a:ea typeface="SimSun"/>
                <a:cs typeface="SimSun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 b="1" dirty="0">
                  <a:solidFill>
                    <a:srgbClr val="FFFFFF"/>
                  </a:solidFill>
                  <a:latin typeface="SimSun"/>
                  <a:cs typeface="SimSun"/>
                  <a:sym typeface="Open Sans"/>
                </a:rPr>
                <a:t>课程</a:t>
              </a:r>
              <a:endParaRPr lang="zh-CN" sz="1100" b="1" dirty="0">
                <a:solidFill>
                  <a:srgbClr val="FFFFFF"/>
                </a:solidFill>
                <a:latin typeface="SimSun"/>
                <a:ea typeface="SimSun"/>
                <a:cs typeface="SimSun"/>
                <a:sym typeface="Open Sans"/>
              </a:endParaRPr>
            </a:p>
          </p:txBody>
        </p:sp>
      </p:grpSp>
      <p:grpSp>
        <p:nvGrpSpPr>
          <p:cNvPr id="245" name="Google Shape;245;p26"/>
          <p:cNvGrpSpPr/>
          <p:nvPr/>
        </p:nvGrpSpPr>
        <p:grpSpPr>
          <a:xfrm>
            <a:off x="3696669" y="-303987"/>
            <a:ext cx="2139300" cy="2276400"/>
            <a:chOff x="679157" y="410938"/>
            <a:chExt cx="2139300" cy="2276400"/>
          </a:xfrm>
        </p:grpSpPr>
        <p:sp>
          <p:nvSpPr>
            <p:cNvPr id="246" name="Google Shape;246;p26"/>
            <p:cNvSpPr/>
            <p:nvPr/>
          </p:nvSpPr>
          <p:spPr>
            <a:xfrm rot="-2306496">
              <a:off x="1176762" y="549753"/>
              <a:ext cx="1144090" cy="1998771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 txBox="1"/>
            <p:nvPr/>
          </p:nvSpPr>
          <p:spPr>
            <a:xfrm rot="258219">
              <a:off x="1575996" y="1585313"/>
              <a:ext cx="1123367" cy="611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 b="1" dirty="0">
                  <a:solidFill>
                    <a:srgbClr val="FFFFFF"/>
                  </a:solidFill>
                  <a:latin typeface="SimSun"/>
                  <a:cs typeface="SimSun"/>
                  <a:sym typeface="Open Sans"/>
                </a:rPr>
                <a:t>让所有人的能够得到高品质的体验</a:t>
              </a:r>
              <a:r>
                <a:rPr lang="zh-CN" dirty="0">
                  <a:latin typeface="SimSun"/>
                  <a:cs typeface="SimSun"/>
                </a:rPr>
                <a:t> </a:t>
              </a:r>
              <a:endParaRPr lang="zh-CN" sz="1100" b="1" dirty="0">
                <a:solidFill>
                  <a:srgbClr val="0066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181201" y="2318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zh-CN" sz="2400">
                <a:solidFill>
                  <a:srgbClr val="E97135"/>
                </a:solidFill>
                <a:latin typeface="SimSun"/>
                <a:cs typeface="SimSun"/>
                <a:sym typeface="Montserrat"/>
              </a:rPr>
              <a:t>高品质的学校 </a:t>
            </a:r>
            <a:endParaRPr lang="zh-CN" sz="2400">
              <a:solidFill>
                <a:srgbClr val="E97135"/>
              </a:solidFill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8</a:t>
            </a:fld>
            <a:endParaRPr lang="zh-CN"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zh-CN" b="0">
                <a:solidFill>
                  <a:srgbClr val="0066CC"/>
                </a:solidFill>
                <a:latin typeface="SimSun"/>
                <a:cs typeface="SimSun"/>
                <a:sym typeface="Montserrat"/>
              </a:rPr>
              <a:t>波士顿公立学校</a:t>
            </a:r>
            <a:endParaRPr lang="zh-CN" b="0">
              <a:solidFill>
                <a:srgbClr val="0066CC"/>
              </a:solidFill>
              <a:latin typeface="SimSun"/>
              <a:ea typeface="SimSun"/>
              <a:cs typeface="SimSun"/>
              <a:sym typeface="Montserrat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3252900" y="145600"/>
            <a:ext cx="5281500" cy="4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强大的 EL 和融合式 SPED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内部和外部的活动空间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音乐和艺术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科学和技术课程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学术的严谨性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学生和家庭的有效参与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校内配备多样的老师、学校领导和支持人员（种族、民族和语言）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聚焦核心和 HS 水平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社区学校模型</a:t>
            </a:r>
            <a:endParaRPr lang="zh-CN" sz="180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zh-CN" sz="1800">
                <a:solidFill>
                  <a:srgbClr val="FFFFFF"/>
                </a:solidFill>
                <a:latin typeface="SimSun"/>
                <a:cs typeface="SimSun"/>
              </a:rPr>
              <a:t>上学前和放学后计划</a:t>
            </a:r>
            <a:endParaRPr lang="zh-CN"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ctrTitle" idx="4294967295"/>
          </p:nvPr>
        </p:nvSpPr>
        <p:spPr>
          <a:xfrm>
            <a:off x="732100" y="137125"/>
            <a:ext cx="7345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r>
              <a:rPr lang="zh-CN" sz="2000">
                <a:solidFill>
                  <a:srgbClr val="E97135"/>
                </a:solidFill>
                <a:latin typeface="SimSun"/>
                <a:cs typeface="SimSun"/>
                <a:sym typeface="Montserrat"/>
              </a:rPr>
              <a:t>当前和潜在的投资领域</a:t>
            </a:r>
            <a:endParaRPr lang="zh-CN" sz="2000">
              <a:solidFill>
                <a:srgbClr val="E97135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zh-CN" sz="3600">
              <a:solidFill>
                <a:srgbClr val="E97135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zh-CN" sz="3600">
              <a:solidFill>
                <a:srgbClr val="E97135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zh-CN" sz="3600">
              <a:solidFill>
                <a:srgbClr val="E97135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zh-CN" sz="3600">
              <a:solidFill>
                <a:srgbClr val="E97135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zh-CN" sz="3600">
              <a:solidFill>
                <a:srgbClr val="E97135"/>
              </a:solidFill>
              <a:latin typeface="SimSun"/>
              <a:ea typeface="SimSun"/>
              <a:cs typeface="SimSun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lang="zh-CN" sz="3600" b="1" i="0" u="none" strike="noStrike" cap="none">
              <a:solidFill>
                <a:srgbClr val="000033"/>
              </a:solidFill>
              <a:latin typeface="SimSun"/>
              <a:ea typeface="SimSun"/>
              <a:cs typeface="SimSun"/>
              <a:sym typeface="Montserrat"/>
            </a:endParaRPr>
          </a:p>
        </p:txBody>
      </p:sp>
      <p:graphicFrame>
        <p:nvGraphicFramePr>
          <p:cNvPr id="261" name="Google Shape;261;p28"/>
          <p:cNvGraphicFramePr/>
          <p:nvPr/>
        </p:nvGraphicFramePr>
        <p:xfrm>
          <a:off x="317900" y="586635"/>
          <a:ext cx="8433525" cy="3902202"/>
        </p:xfrm>
        <a:graphic>
          <a:graphicData uri="http://schemas.openxmlformats.org/drawingml/2006/table">
            <a:tbl>
              <a:tblPr>
                <a:noFill/>
                <a:tableStyleId>{DAC57E51-ABCB-4F2C-AD1B-5C7840A0F715}</a:tableStyleId>
              </a:tblPr>
              <a:tblGrid>
                <a:gridCol w="1872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2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6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99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82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solidFill>
                            <a:srgbClr val="286EB7"/>
                          </a:solidFill>
                          <a:latin typeface="SimSun"/>
                          <a:cs typeface="SimSun"/>
                          <a:sym typeface="Avenir"/>
                        </a:rPr>
                        <a:t>提升学生的成就</a:t>
                      </a:r>
                      <a:endParaRPr lang="zh-CN" sz="1100" b="1">
                        <a:solidFill>
                          <a:srgbClr val="286EB7"/>
                        </a:solidFill>
                        <a:latin typeface="SimSun"/>
                        <a:ea typeface="SimSun"/>
                        <a:cs typeface="SimSun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solidFill>
                            <a:srgbClr val="286EB7"/>
                          </a:solidFill>
                          <a:latin typeface="SimSun"/>
                          <a:cs typeface="SimSun"/>
                          <a:sym typeface="Avenir"/>
                        </a:rPr>
                        <a:t>提升学校的质量</a:t>
                      </a:r>
                      <a:endParaRPr lang="zh-CN" sz="1100" b="1">
                        <a:solidFill>
                          <a:srgbClr val="286EB7"/>
                        </a:solidFill>
                        <a:latin typeface="SimSun"/>
                        <a:ea typeface="SimSun"/>
                        <a:cs typeface="SimSun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solidFill>
                            <a:srgbClr val="286EB7"/>
                          </a:solidFill>
                          <a:latin typeface="SimSun"/>
                          <a:cs typeface="SimSun"/>
                          <a:sym typeface="Avenir"/>
                        </a:rPr>
                        <a:t>强大的学区领导/</a:t>
                      </a:r>
                      <a:endParaRPr lang="zh-CN" sz="1100" b="1">
                        <a:solidFill>
                          <a:srgbClr val="286EB7"/>
                        </a:solidFill>
                        <a:latin typeface="SimSun"/>
                        <a:ea typeface="SimSun"/>
                        <a:cs typeface="SimSun"/>
                        <a:sym typeface="Aveni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solidFill>
                            <a:srgbClr val="286EB7"/>
                          </a:solidFill>
                          <a:latin typeface="SimSun"/>
                          <a:cs typeface="SimSun"/>
                          <a:sym typeface="Avenir"/>
                        </a:rPr>
                        <a:t>高品质、以行动为导向的老师和人员</a:t>
                      </a:r>
                      <a:endParaRPr lang="zh-CN" sz="1100" b="1">
                        <a:solidFill>
                          <a:srgbClr val="286EB7"/>
                        </a:solidFill>
                        <a:latin typeface="SimSun"/>
                        <a:ea typeface="SimSun"/>
                        <a:cs typeface="SimSun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solidFill>
                            <a:srgbClr val="286EB7"/>
                          </a:solidFill>
                          <a:latin typeface="SimSun"/>
                          <a:cs typeface="SimSun"/>
                          <a:sym typeface="Avenir"/>
                        </a:rPr>
                        <a:t>有效的资源分配</a:t>
                      </a:r>
                      <a:endParaRPr lang="zh-CN" sz="1100" b="1">
                        <a:solidFill>
                          <a:srgbClr val="286EB7"/>
                        </a:solidFill>
                        <a:latin typeface="SimSun"/>
                        <a:ea typeface="SimSun"/>
                        <a:cs typeface="SimSun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solidFill>
                            <a:srgbClr val="286EB7"/>
                          </a:solidFill>
                          <a:latin typeface="SimSun"/>
                          <a:cs typeface="SimSun"/>
                          <a:sym typeface="Avenir"/>
                        </a:rPr>
                        <a:t>更大的社区投资</a:t>
                      </a:r>
                      <a:endParaRPr lang="zh-CN" sz="1100" b="1">
                        <a:solidFill>
                          <a:srgbClr val="286EB7"/>
                        </a:solidFill>
                        <a:latin typeface="SimSun"/>
                        <a:ea typeface="SimSun"/>
                        <a:cs typeface="SimSun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BuildBPS</a:t>
                      </a:r>
                      <a:endParaRPr lang="zh-CN"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学校选择</a:t>
                      </a:r>
                      <a:endParaRPr lang="zh-CN"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学术的严谨性/聚焦核心</a:t>
                      </a:r>
                      <a:endParaRPr lang="zh-CN"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86EB7"/>
                          </a:solidFill>
                        </a:rPr>
                        <a:t>高品质/中枢学校</a:t>
                      </a:r>
                      <a:endParaRPr lang="zh-CN" sz="1200" b="1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融合式 </a:t>
                      </a:r>
                      <a:endParaRPr lang="zh-CN"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EFA</a:t>
                      </a:r>
                      <a:endParaRPr lang="zh-CN"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CLSP</a:t>
                      </a:r>
                      <a:r>
                        <a:rPr lang="en" sz="120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（专注文化和语言的持续的实践方式）</a:t>
                      </a:r>
                      <a:endParaRPr lang="zh-CN"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院校、职业和生活活动</a:t>
                      </a:r>
                      <a:endParaRPr lang="zh-CN"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lang="zh-CN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718</Words>
  <Application>Microsoft Office PowerPoint</Application>
  <PresentationFormat>On-screen Show (16:9)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</vt:lpstr>
      <vt:lpstr>SimSun</vt:lpstr>
      <vt:lpstr>Montserrat</vt:lpstr>
      <vt:lpstr>Roboto</vt:lpstr>
      <vt:lpstr>Merriweather</vt:lpstr>
      <vt:lpstr>Open Sans</vt:lpstr>
      <vt:lpstr>Emilia template</vt:lpstr>
      <vt:lpstr>学区战略计划  2019-2024 年</vt:lpstr>
      <vt:lpstr>议程 </vt:lpstr>
      <vt:lpstr>PowerPoint Presentation</vt:lpstr>
      <vt:lpstr>PowerPoint Presentation</vt:lpstr>
      <vt:lpstr>PowerPoint Presentation</vt:lpstr>
      <vt:lpstr>学区愿景 </vt:lpstr>
      <vt:lpstr>优先领域</vt:lpstr>
      <vt:lpstr>高品质的学校 </vt:lpstr>
      <vt:lpstr>当前和潜在的投资领域      </vt:lpstr>
      <vt:lpstr>小组讨论 </vt:lpstr>
      <vt:lpstr>www.bostonpublicschools.org communityengagement@bostonpublicschools.org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STRATEGIC PLAN  2019-2024</dc:title>
  <dc:creator>Krystal Cummings</dc:creator>
  <cp:lastModifiedBy>BPS</cp:lastModifiedBy>
  <cp:revision>4</cp:revision>
  <dcterms:modified xsi:type="dcterms:W3CDTF">2019-09-30T14:14:39Z</dcterms:modified>
</cp:coreProperties>
</file>